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81" r:id="rId5"/>
    <p:sldId id="284" r:id="rId6"/>
    <p:sldId id="273" r:id="rId7"/>
    <p:sldId id="279" r:id="rId8"/>
    <p:sldId id="293" r:id="rId9"/>
    <p:sldId id="295" r:id="rId10"/>
    <p:sldId id="296" r:id="rId11"/>
    <p:sldId id="299" r:id="rId12"/>
    <p:sldId id="294" r:id="rId13"/>
    <p:sldId id="297" r:id="rId14"/>
    <p:sldId id="298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8" r:id="rId23"/>
    <p:sldId id="309" r:id="rId24"/>
    <p:sldId id="310" r:id="rId25"/>
    <p:sldId id="31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B705F-052F-0B3B-4CA6-54C7541D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02FCB1-DFA1-582F-D3F4-9450AAC9F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A7130A-7589-80B4-93EE-7811B07FB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420F2-F1CB-2162-7FC7-EA5D352C3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31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BC990-8A58-EED8-4388-8D29D78DE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27C348-2EF7-CB46-593F-67A63B177A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0343DC-7583-4195-8AA6-01C2DA350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C94F1F-16FE-E377-B9BD-93145712D3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225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DC9CE-D937-2FA5-9D9B-958BF7E88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8123E4-A994-57A4-9C79-424D22D61D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32C144-3872-B76E-F0B0-EBA6A7C57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61C6F-064C-97CA-E67E-2B5949DFFA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88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51EC3-9BEB-97E6-99EF-A16E1A618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0635D4-DC8D-988F-6407-40A0C8122D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081A02-905A-E025-67FB-15BD9DCFD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604F1-8689-F76A-1476-3C56E6695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304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75C89-F343-E157-6433-36AAC46C9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89ACA-8439-18CF-248B-94811F0078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1163D-F959-5F07-C3C2-CE5369E4F3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649C5-9917-9568-19AC-60D206497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5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958D9-F728-6574-786E-BA1915109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609D85-5045-5BA7-7740-4BE7E6134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42990D-EB1F-CC3C-C774-AD341FFA8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3A2E5-97B6-B2DD-1833-771708AB1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2778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8473E-CC0D-0224-7685-065F11AB6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5266FC-313A-3EC7-C7F8-1D3CAF9DF1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439459-369B-41AC-05FC-DE59850B0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2A14B-5677-667D-9945-2012E8CCA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00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74148-C863-58AA-06A4-C76700C57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312646-6EB1-185F-C9EA-12F97C533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A2C982-ACFF-411B-EC9E-EDB0AB04E1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B8940-40E8-7851-FF18-112172D05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314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A0D7B-9368-D3B4-4351-6A8853824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DB6F0-9E5B-EAC9-0D87-52FC7DB53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D5D31E-E68A-AE90-B615-491161C26B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FFB48B-9F0E-B8DD-755C-9C121C757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494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19BAA-4BD1-30E2-5401-C21C480DE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BAD725-683A-FCC5-67FE-9BD10FD73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1BA870-07FD-5828-ADB9-F889019F39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1A230-60BA-D92C-F215-C2DAABDB88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15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0872A-1971-5598-2004-3E65347D2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FDD3F-EE34-FF8F-AD27-A4A76EA9BE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E1ADB9-6A21-4665-325D-5E94D8A28F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A36D8-0A13-9320-3A3E-D7D7DAE8A5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898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E91E4-5F5C-C9F8-D82D-780732903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B78B6D-A884-B18A-AA82-0162F3C1C2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914CE5-431C-02B1-5B91-8A51DB02A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01595-92B1-3FDC-550B-015958F3C5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91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0AB31-7EF9-4F9F-A856-062807BA8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C2BC39-FB9F-9123-3696-879AD1CCE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203D76-F8DE-E9B3-7D44-AC35BE8EB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296AE-D658-58F8-9096-584F160426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38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C6AC0-1C34-E2C1-C03A-985C1B2C7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1BF93A-21BA-C32C-D212-AED1514FE5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4350B2-BF86-A762-B222-B5068945ED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EA7B7-A08E-EBB5-2618-4E3028E6C7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83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6268B-D790-0B11-BA13-117E94C62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A1243B-3EF0-CA16-6020-A9F9F3724B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F9BF88-12D7-4F92-1E44-FC650BE4B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18321-31BF-2600-CC92-08138AC8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18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5BE48-2FD5-F462-4911-B33E1C04B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16E780-2CEB-D336-64C1-2DE147CC1F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026613-2295-0450-D631-C70F669EB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20B86-DA56-D4CE-8B8F-2B577018A7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47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A683A-6C46-64E6-141F-6AFAEEBEB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00C2A4-229C-B61D-EBA8-D8729F9C5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254C5A-DCB0-D8C4-FBA0-B1B5705234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60F5E-ED07-2855-E87C-9D29A8083B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78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A8FA6-2009-64C9-B6DB-F4E880A51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4F19D4-039D-8347-3B67-DD3ABEABB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DAB616-F373-0984-CE84-C48C3330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107A8-A691-4DFA-4B4C-F7854303D7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76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	U.S Income for 20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9DDB5-54C5-0911-D99B-E19BE3155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B50622D-3D3B-97B0-FB7A-6DF8EEE7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98A34E-AA95-118B-4867-7B954AFE3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9E3DAA4-1FF7-F4B5-35B5-EEA02AB85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371069"/>
              </p:ext>
            </p:extLst>
          </p:nvPr>
        </p:nvGraphicFramePr>
        <p:xfrm>
          <a:off x="622570" y="1342416"/>
          <a:ext cx="3910520" cy="3861214"/>
        </p:xfrm>
        <a:graphic>
          <a:graphicData uri="http://schemas.openxmlformats.org/drawingml/2006/table">
            <a:tbl>
              <a:tblPr/>
              <a:tblGrid>
                <a:gridCol w="3156685">
                  <a:extLst>
                    <a:ext uri="{9D8B030D-6E8A-4147-A177-3AD203B41FA5}">
                      <a16:colId xmlns:a16="http://schemas.microsoft.com/office/drawing/2014/main" val="3627283433"/>
                    </a:ext>
                  </a:extLst>
                </a:gridCol>
                <a:gridCol w="753835">
                  <a:extLst>
                    <a:ext uri="{9D8B030D-6E8A-4147-A177-3AD203B41FA5}">
                      <a16:colId xmlns:a16="http://schemas.microsoft.com/office/drawing/2014/main" val="4250999359"/>
                    </a:ext>
                  </a:extLst>
                </a:gridCol>
              </a:tblGrid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veterans_admin_questionnaire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98.71241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225345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unemployment_reason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95.97113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1160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education_institute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92.95509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022240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old_residence_reg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143044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old_residence_state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2758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under_18_family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88.43478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32541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is_labor_union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87.46753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112919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residence_1_year_ago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49.32186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673627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migration_prev_sunbelt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40.92817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41754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occupation_code_main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35.5018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26634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class        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35.26264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27029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migration_code_change_in_msa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368156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migration_code_change_in_reg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4458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migration_code_move_within_reg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647708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0F048A0-4FC5-2E4D-7EBE-B91B87C5856C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4572000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Missing data all of them is categorical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907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C1B81-7E45-CBF4-50C3-158DDFF95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626ECD-2078-332C-D119-D3E490381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17AC2F-34DF-1A7F-82B3-45CD39A79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6ED70C4-5F10-FCBF-573C-B04178FCEA1E}"/>
              </a:ext>
            </a:extLst>
          </p:cNvPr>
          <p:cNvGraphicFramePr>
            <a:graphicFrameLocks noGrp="1"/>
          </p:cNvGraphicFramePr>
          <p:nvPr/>
        </p:nvGraphicFramePr>
        <p:xfrm>
          <a:off x="622570" y="1342416"/>
          <a:ext cx="3910520" cy="3861214"/>
        </p:xfrm>
        <a:graphic>
          <a:graphicData uri="http://schemas.openxmlformats.org/drawingml/2006/table">
            <a:tbl>
              <a:tblPr/>
              <a:tblGrid>
                <a:gridCol w="3156685">
                  <a:extLst>
                    <a:ext uri="{9D8B030D-6E8A-4147-A177-3AD203B41FA5}">
                      <a16:colId xmlns:a16="http://schemas.microsoft.com/office/drawing/2014/main" val="3627283433"/>
                    </a:ext>
                  </a:extLst>
                </a:gridCol>
                <a:gridCol w="753835">
                  <a:extLst>
                    <a:ext uri="{9D8B030D-6E8A-4147-A177-3AD203B41FA5}">
                      <a16:colId xmlns:a16="http://schemas.microsoft.com/office/drawing/2014/main" val="4250999359"/>
                    </a:ext>
                  </a:extLst>
                </a:gridCol>
              </a:tblGrid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veterans_admin_questionnaire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98.71241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225345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unemployment_reason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95.97113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1160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education_institute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92.95509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022240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old_residence_reg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143044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old_residence_state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2758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under_18_family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88.43478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32541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is_labor_union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87.46753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112919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residence_1_year_ago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49.32186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673627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migration_prev_sunbelt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40.92817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41754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occupation_code_main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35.5018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26634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class        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35.26264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27029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migration_code_change_in_msa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368156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migration_code_change_in_reg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4458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migration_code_move_within_reg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647708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776C3C-17E0-96BB-75F5-D49DD1FDEC27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4572000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Missing data all of them is categorical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78315F6-35CF-A6DF-A7F8-227B4AEFFE57}"/>
              </a:ext>
            </a:extLst>
          </p:cNvPr>
          <p:cNvSpPr txBox="1">
            <a:spLocks/>
          </p:cNvSpPr>
          <p:nvPr/>
        </p:nvSpPr>
        <p:spPr>
          <a:xfrm>
            <a:off x="4834647" y="960695"/>
            <a:ext cx="7094706" cy="11404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</a:t>
            </a:r>
            <a:r>
              <a:rPr lang="ar-EG" dirty="0"/>
              <a:t> </a:t>
            </a:r>
            <a:r>
              <a:rPr lang="en-US" dirty="0"/>
              <a:t>columns &gt;40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 rows &lt;5% after checking loss data percentage</a:t>
            </a:r>
          </a:p>
          <a:p>
            <a:pPr marL="285750" lvl="1" indent="-285750"/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103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2FD73-23B4-AF94-AE3E-B23592E01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48AF28-AC23-7674-9D3C-31E30589F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C35A93-366E-7782-78F6-33A240081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3662A97-861A-C054-67BB-543E1264FC39}"/>
              </a:ext>
            </a:extLst>
          </p:cNvPr>
          <p:cNvSpPr txBox="1">
            <a:spLocks/>
          </p:cNvSpPr>
          <p:nvPr/>
        </p:nvSpPr>
        <p:spPr>
          <a:xfrm>
            <a:off x="4747098" y="692013"/>
            <a:ext cx="2587557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FILL NAN VALUES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AA5AF61-660D-2671-CD66-B81F220A80FF}"/>
              </a:ext>
            </a:extLst>
          </p:cNvPr>
          <p:cNvSpPr txBox="1">
            <a:spLocks/>
          </p:cNvSpPr>
          <p:nvPr/>
        </p:nvSpPr>
        <p:spPr>
          <a:xfrm>
            <a:off x="145914" y="1478605"/>
            <a:ext cx="3988341" cy="4552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/>
              <a:t>Class with Unknown </a:t>
            </a:r>
          </a:p>
          <a:p>
            <a:pPr marL="971550" lvl="3" indent="-285750"/>
            <a:r>
              <a:rPr lang="en-US" sz="1400" dirty="0"/>
              <a:t>Private                           72.58</a:t>
            </a:r>
          </a:p>
          <a:p>
            <a:pPr marL="971550" lvl="3" indent="-285750"/>
            <a:r>
              <a:rPr lang="en-US" sz="1400" dirty="0"/>
              <a:t>Self-employed-not incorporated     8.61</a:t>
            </a:r>
          </a:p>
          <a:p>
            <a:pPr marL="971550" lvl="3" indent="-285750"/>
            <a:r>
              <a:rPr lang="en-US" sz="1400" dirty="0"/>
              <a:t>Local government                   7.71</a:t>
            </a:r>
          </a:p>
          <a:p>
            <a:pPr marL="971550" lvl="3" indent="-285750"/>
            <a:r>
              <a:rPr lang="en-US" sz="1400" dirty="0"/>
              <a:t>State government                   4.33</a:t>
            </a:r>
          </a:p>
          <a:p>
            <a:pPr marL="971550" lvl="3" indent="-285750"/>
            <a:r>
              <a:rPr lang="en-US" sz="1400" dirty="0"/>
              <a:t>Self-employed-incorporated         3.28</a:t>
            </a:r>
          </a:p>
          <a:p>
            <a:pPr marL="971550" lvl="3" indent="-285750"/>
            <a:r>
              <a:rPr lang="en-US" sz="1400" dirty="0"/>
              <a:t>Federal government                 2.96</a:t>
            </a:r>
          </a:p>
          <a:p>
            <a:pPr marL="971550" lvl="3" indent="-285750"/>
            <a:r>
              <a:rPr lang="en-US" sz="1400" dirty="0"/>
              <a:t>Never worked                       0.36</a:t>
            </a:r>
          </a:p>
          <a:p>
            <a:pPr marL="971550" lvl="3" indent="-285750"/>
            <a:r>
              <a:rPr lang="en-US" sz="1400" dirty="0"/>
              <a:t>Without pay                        0.17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487167-040D-2B39-2FDE-87E5E587F899}"/>
              </a:ext>
            </a:extLst>
          </p:cNvPr>
          <p:cNvSpPr txBox="1">
            <a:spLocks/>
          </p:cNvSpPr>
          <p:nvPr/>
        </p:nvSpPr>
        <p:spPr>
          <a:xfrm>
            <a:off x="3488986" y="1412576"/>
            <a:ext cx="5214027" cy="4552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 err="1"/>
              <a:t>occupation_code_main</a:t>
            </a:r>
            <a:r>
              <a:rPr lang="en-US" sz="1600" b="1" dirty="0"/>
              <a:t> with </a:t>
            </a:r>
            <a:r>
              <a:rPr lang="en-US" sz="1600" b="1" dirty="0" err="1"/>
              <a:t>most_frequent</a:t>
            </a:r>
            <a:r>
              <a:rPr lang="en-US" sz="1600" b="1" dirty="0"/>
              <a:t> 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Adm support including clerical           14.87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Professional specialty                   14.00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Executive admin and managerial           12.77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Other service                            12.31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Sales                                    11.90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Precision production craft &amp; repair      10.84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Machine operators </a:t>
            </a:r>
            <a:r>
              <a:rPr lang="en-US" sz="1400" dirty="0" err="1"/>
              <a:t>assmblrs</a:t>
            </a:r>
            <a:r>
              <a:rPr lang="en-US" sz="1400" dirty="0"/>
              <a:t> &amp; </a:t>
            </a:r>
            <a:r>
              <a:rPr lang="en-US" sz="1400" dirty="0" err="1"/>
              <a:t>inspctrs</a:t>
            </a:r>
            <a:r>
              <a:rPr lang="en-US" sz="1400" dirty="0"/>
              <a:t>     6.34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Handlers equip cleaners </a:t>
            </a:r>
            <a:r>
              <a:rPr lang="en-US" sz="1400" dirty="0" err="1"/>
              <a:t>etc</a:t>
            </a:r>
            <a:r>
              <a:rPr lang="en-US" sz="1400" dirty="0"/>
              <a:t>               4.19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Transportation and material moving        4.12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Farming forestry and fishing              3.15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Technicians and related support           3.01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Protective services                       1.63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Private household services                0.83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Armed Forces                              0.04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47F940-F8F0-D5F5-1F7C-39DF1F767D23}"/>
              </a:ext>
            </a:extLst>
          </p:cNvPr>
          <p:cNvSpPr txBox="1">
            <a:spLocks/>
          </p:cNvSpPr>
          <p:nvPr/>
        </p:nvSpPr>
        <p:spPr>
          <a:xfrm>
            <a:off x="7775644" y="1478605"/>
            <a:ext cx="4416356" cy="208245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 err="1"/>
              <a:t>migration_prev_sunbelt</a:t>
            </a:r>
            <a:r>
              <a:rPr lang="en-US" sz="1600" b="1" dirty="0"/>
              <a:t> with Unknown</a:t>
            </a:r>
          </a:p>
          <a:p>
            <a:pPr marL="971550" lvl="3" indent="-285750"/>
            <a:r>
              <a:rPr lang="en-US" sz="1400" dirty="0"/>
              <a:t>Unknown    83.12</a:t>
            </a:r>
          </a:p>
          <a:p>
            <a:pPr marL="971550" lvl="3" indent="-285750"/>
            <a:r>
              <a:rPr lang="en-US" sz="1400" dirty="0"/>
              <a:t>No         10.64</a:t>
            </a:r>
          </a:p>
          <a:p>
            <a:pPr marL="971550" lvl="3" indent="-285750"/>
            <a:r>
              <a:rPr lang="en-US" sz="1400" dirty="0"/>
              <a:t>Same        6.24 </a:t>
            </a:r>
          </a:p>
        </p:txBody>
      </p:sp>
    </p:spTree>
    <p:extLst>
      <p:ext uri="{BB962C8B-B14F-4D97-AF65-F5344CB8AC3E}">
        <p14:creationId xmlns:p14="http://schemas.microsoft.com/office/powerpoint/2010/main" val="3757686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8082B-F54D-8537-63FF-8750B6965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681202-9833-6D54-4326-2561F9808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F0538E-B087-0919-C89A-6E4F21A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FEATURE ENGINEERING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DC50BA8-89D1-7A00-1145-C8D59320868D}"/>
              </a:ext>
            </a:extLst>
          </p:cNvPr>
          <p:cNvSpPr txBox="1">
            <a:spLocks/>
          </p:cNvSpPr>
          <p:nvPr/>
        </p:nvSpPr>
        <p:spPr>
          <a:xfrm>
            <a:off x="817123" y="1098055"/>
            <a:ext cx="5535038" cy="466189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Earning</a:t>
            </a:r>
          </a:p>
          <a:p>
            <a:pPr marL="742950" lvl="2" indent="-285750"/>
            <a:r>
              <a:rPr lang="en-US" dirty="0" err="1"/>
              <a:t>wage_per_hour</a:t>
            </a:r>
            <a:r>
              <a:rPr lang="en-US" dirty="0"/>
              <a:t> * </a:t>
            </a:r>
            <a:r>
              <a:rPr lang="en-US" dirty="0" err="1"/>
              <a:t>working_week_per_year</a:t>
            </a:r>
            <a:endParaRPr lang="en-US" dirty="0"/>
          </a:p>
          <a:p>
            <a:pPr marL="742950" lvl="2" indent="-285750"/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Education level category</a:t>
            </a:r>
          </a:p>
          <a:p>
            <a:pPr marL="742950" lvl="2" indent="-285750"/>
            <a:r>
              <a:rPr lang="en-US" dirty="0"/>
              <a:t>Primary Education</a:t>
            </a:r>
          </a:p>
          <a:p>
            <a:pPr marL="742950" lvl="2" indent="-285750"/>
            <a:r>
              <a:rPr lang="en-US" dirty="0"/>
              <a:t>Secondary Education</a:t>
            </a:r>
          </a:p>
          <a:p>
            <a:pPr marL="742950" lvl="2" indent="-285750"/>
            <a:r>
              <a:rPr lang="en-US" dirty="0"/>
              <a:t>High School Completion</a:t>
            </a:r>
          </a:p>
          <a:p>
            <a:pPr marL="742950" lvl="2" indent="-285750"/>
            <a:r>
              <a:rPr lang="en-US" dirty="0"/>
              <a:t>Post-Secondary (Higher Education)</a:t>
            </a:r>
          </a:p>
          <a:p>
            <a:pPr marL="742950" lvl="2" indent="-285750"/>
            <a:r>
              <a:rPr lang="en-US" dirty="0"/>
              <a:t>University Education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021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9961E-56CE-3152-D5DF-8B653863C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51382F-FF0D-DFF9-1A21-72EEE78DE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8E14EB-73F0-9E27-799D-96AB568FA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86886F9-15D0-A7A6-55AF-D5074EAD7C02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Correlation : there is no strong relation ship between data except new generated earning column showing strong relation with </a:t>
            </a:r>
            <a:r>
              <a:rPr lang="en-US" dirty="0" err="1"/>
              <a:t>wage_per_hour</a:t>
            </a:r>
            <a:r>
              <a:rPr lang="en-US" dirty="0"/>
              <a:t> and this is a normal relation.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 descr="A colorful rectangular box with text&#10;&#10;AI-generated content may be incorrect.">
            <a:extLst>
              <a:ext uri="{FF2B5EF4-FFF2-40B4-BE49-F238E27FC236}">
                <a16:creationId xmlns:a16="http://schemas.microsoft.com/office/drawing/2014/main" id="{6C4A0A92-A007-72AA-EED5-F299CFC80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74" y="1391775"/>
            <a:ext cx="11054052" cy="498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20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CAA06-B240-5E90-4D3D-C7D07B866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6C53922-C834-1324-60B6-86F6BF310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53CA0A-E9B2-B0B1-B92E-6C584DEA25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35CD6D-5D52-4478-7501-D163B78468DC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of males and females earning over $50,000?</a:t>
            </a:r>
          </a:p>
          <a:p>
            <a:endParaRPr lang="en-US" dirty="0"/>
          </a:p>
        </p:txBody>
      </p:sp>
      <p:pic>
        <p:nvPicPr>
          <p:cNvPr id="4" name="Picture 3" descr="A blue rectangular object with white text&#10;&#10;AI-generated content may be incorrect.">
            <a:extLst>
              <a:ext uri="{FF2B5EF4-FFF2-40B4-BE49-F238E27FC236}">
                <a16:creationId xmlns:a16="http://schemas.microsoft.com/office/drawing/2014/main" id="{A05E354C-474B-E4F7-B5B8-F4258C04F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7" y="1285875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00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72821-F9AC-037D-FB46-588459B02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93A7C5-DEC4-3E0A-3010-FEFEA8E8D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3FB7C0-D2BE-A91E-0A89-8D4C571DA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87043C6-2261-058A-B7AB-EB7FD39ED914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of males and females earning over $50,000?</a:t>
            </a:r>
          </a:p>
          <a:p>
            <a:endParaRPr lang="en-US" dirty="0"/>
          </a:p>
        </p:txBody>
      </p:sp>
      <p:pic>
        <p:nvPicPr>
          <p:cNvPr id="4" name="Picture 3" descr="A blue rectangular object with white text&#10;&#10;AI-generated content may be incorrect.">
            <a:extLst>
              <a:ext uri="{FF2B5EF4-FFF2-40B4-BE49-F238E27FC236}">
                <a16:creationId xmlns:a16="http://schemas.microsoft.com/office/drawing/2014/main" id="{A7C02CBB-BE41-6E55-A966-9E096BBE47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7" y="1285875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06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B99F8-68E1-04FA-9BC9-B7E2F51F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C444B0-6297-5FD2-979C-2FC6C507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77BE4A-24BC-4F65-F0F6-166C04BA6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214A51A-A535-B288-B658-E9B99C34B58F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between education level average earning  ?</a:t>
            </a:r>
          </a:p>
          <a:p>
            <a:r>
              <a:rPr lang="en-US" dirty="0"/>
              <a:t>the university education came the first in earning compared to other education</a:t>
            </a: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 descr="A pie chart with numbers and a few different colored circles&#10;&#10;AI-generated content may be incorrect.">
            <a:extLst>
              <a:ext uri="{FF2B5EF4-FFF2-40B4-BE49-F238E27FC236}">
                <a16:creationId xmlns:a16="http://schemas.microsoft.com/office/drawing/2014/main" id="{C3C0CFE6-196A-A6E1-7B06-F40E03A8E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770" y="1704744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24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4043F-1C0C-09EA-5A6C-5EFCBA369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5BE111-943A-985E-7BAE-615EB87D8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1CD629-F87F-F33E-309E-3541DC98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7192ACF-E6FB-FE85-A27F-BD3EEA84D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53386"/>
              </p:ext>
            </p:extLst>
          </p:nvPr>
        </p:nvGraphicFramePr>
        <p:xfrm>
          <a:off x="565826" y="1249339"/>
          <a:ext cx="10515600" cy="2468880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74189008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0188659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5121673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Streamlit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Dash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912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Ease of Use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Very easy, minimal code 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Steeper learning curve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845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Customization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Limited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Highly customizable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7406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Performance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Best for small-scale apps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Handles large datasets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372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Interactivity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Widgets for input, graphs for output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Full interactivity with callbacks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714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Community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Growing rapidly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Established with rich resources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8939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8669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08938-49EE-EFED-C2F6-B17ADA857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29B0BE3-0108-8270-626D-166E4EA65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57AB73-6749-34AC-07B6-99040FE3B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6DDD2BB-64AE-D05D-D58B-52C5397158B0}"/>
              </a:ext>
            </a:extLst>
          </p:cNvPr>
          <p:cNvSpPr txBox="1">
            <a:spLocks/>
          </p:cNvSpPr>
          <p:nvPr/>
        </p:nvSpPr>
        <p:spPr>
          <a:xfrm>
            <a:off x="272374" y="681550"/>
            <a:ext cx="11789923" cy="450329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Why Dash for Interactive and Scalable Applications?</a:t>
            </a:r>
          </a:p>
          <a:p>
            <a:pPr marL="742950" lvl="2" indent="-285750"/>
            <a:r>
              <a:rPr lang="en-US" dirty="0"/>
              <a:t>Interactivity: Dash uses callbacks to update components dynamically based on user input, making applications highly responsive.</a:t>
            </a:r>
          </a:p>
          <a:p>
            <a:pPr marL="742950" lvl="2" indent="-285750"/>
            <a:r>
              <a:rPr lang="en-US" dirty="0"/>
              <a:t>Scalability: Dash applications can be deployed on cloud platforms, scaled across multiple users, and optimized for performance.</a:t>
            </a:r>
          </a:p>
          <a:p>
            <a:pPr marL="742950" lvl="2" indent="-285750"/>
            <a:r>
              <a:rPr lang="en-US" dirty="0"/>
              <a:t>Customization: It integrates seamlessly with </a:t>
            </a:r>
            <a:r>
              <a:rPr lang="en-US" dirty="0" err="1"/>
              <a:t>Plotly</a:t>
            </a:r>
            <a:r>
              <a:rPr lang="en-US" dirty="0"/>
              <a:t>, allowing for rich, interactive graphs and visualizations.</a:t>
            </a:r>
          </a:p>
          <a:p>
            <a:pPr marL="742950" lvl="2" indent="-285750"/>
            <a:r>
              <a:rPr lang="en-US" dirty="0"/>
              <a:t> Component-Based Architecture: Dash uses React.js under the hood, enabling modular and reusable UI components.</a:t>
            </a:r>
          </a:p>
          <a:p>
            <a:pPr marL="742950" lvl="2" indent="-285750"/>
            <a:r>
              <a:rPr lang="en-US" dirty="0"/>
              <a:t>Deployment Flexibility: Dash apps can be hosted on local servers, cloud platforms, or enterprise solutions like Dash Enterprise.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401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52344"/>
            <a:ext cx="5509098" cy="3136392"/>
          </a:xfrm>
          <a:noFill/>
        </p:spPr>
        <p:txBody>
          <a:bodyPr anchor="t">
            <a:normAutofit fontScale="92500" lnSpcReduction="20000"/>
          </a:bodyPr>
          <a:lstStyle/>
          <a:p>
            <a:r>
              <a:rPr lang="en-US" sz="1400" b="1" dirty="0"/>
              <a:t>INTRODUCTION</a:t>
            </a:r>
          </a:p>
          <a:p>
            <a:r>
              <a:rPr lang="en-US" sz="1400" b="1" dirty="0"/>
              <a:t>Data Understanding</a:t>
            </a:r>
          </a:p>
          <a:p>
            <a:r>
              <a:rPr lang="en-US" sz="1400" b="1" dirty="0"/>
              <a:t>Data Cleaning</a:t>
            </a:r>
          </a:p>
          <a:p>
            <a:r>
              <a:rPr lang="en-US" sz="1400" b="1" dirty="0"/>
              <a:t>Handling Missing Values</a:t>
            </a:r>
          </a:p>
          <a:p>
            <a:r>
              <a:rPr lang="en-US" sz="1400" b="1" dirty="0"/>
              <a:t>FEATURE ENGINEERING</a:t>
            </a:r>
          </a:p>
          <a:p>
            <a:r>
              <a:rPr lang="en-US" sz="1400" b="1" dirty="0"/>
              <a:t>Data Analysis</a:t>
            </a:r>
          </a:p>
          <a:p>
            <a:r>
              <a:rPr lang="en-US" sz="1400" b="1" dirty="0"/>
              <a:t>Dash</a:t>
            </a:r>
          </a:p>
          <a:p>
            <a:r>
              <a:rPr lang="en-US" sz="1400" b="1" dirty="0"/>
              <a:t>ML Data preprocessing</a:t>
            </a:r>
          </a:p>
        </p:txBody>
      </p:sp>
      <p:pic>
        <p:nvPicPr>
          <p:cNvPr id="11" name="Picture Placeholder 10" descr="Man with beard wearing blue shirt and navy suit looking at watch holding tan leather passport holder and airplane ticket">
            <a:extLst>
              <a:ext uri="{FF2B5EF4-FFF2-40B4-BE49-F238E27FC236}">
                <a16:creationId xmlns:a16="http://schemas.microsoft.com/office/drawing/2014/main" id="{B16FA5D5-7F53-1A30-D09F-9FDB42E249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8" r="202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11BFE-2F1E-8E2D-220E-6A03EEE2C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0779E2-8AB1-A999-717F-A91FC272E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64AB16-0D1C-AF0C-0804-423C02CD3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0DB219-09E1-F4EB-A72A-71029088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175"/>
            <a:ext cx="121920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27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A338C7-F0B4-0C40-8E46-C4DF40119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4BA40F0-277B-F6BB-DE3B-663B3527E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1970A2-D492-A6B8-6570-D45B0FD93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FEBDEA-E012-E6EB-701F-3443B82AC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175"/>
            <a:ext cx="121920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4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005A0-183F-59BD-BE6B-90D839C7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66039A-8FB2-65A2-DBA6-C19355065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8A3940-A348-172B-344C-6C3452CC4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ML DATA PREPROCESSING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851CB8-45F1-1236-CF66-61B31AA24530}"/>
              </a:ext>
            </a:extLst>
          </p:cNvPr>
          <p:cNvSpPr txBox="1">
            <a:spLocks/>
          </p:cNvSpPr>
          <p:nvPr/>
        </p:nvSpPr>
        <p:spPr>
          <a:xfrm>
            <a:off x="184827" y="749643"/>
            <a:ext cx="5911173" cy="538851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Same as data analysis stage till Feature engineering :</a:t>
            </a:r>
          </a:p>
          <a:p>
            <a:pPr marL="742950" lvl="2" indent="-285750"/>
            <a:r>
              <a:rPr lang="en-US" dirty="0"/>
              <a:t>Drop education column replaced by education level</a:t>
            </a:r>
          </a:p>
          <a:p>
            <a:pPr marL="742950" lvl="2" indent="-285750"/>
            <a:r>
              <a:rPr lang="en-US" dirty="0"/>
              <a:t>Drop </a:t>
            </a:r>
            <a:r>
              <a:rPr lang="en-US" dirty="0" err="1"/>
              <a:t>education_institute</a:t>
            </a:r>
            <a:r>
              <a:rPr lang="en-US" dirty="0"/>
              <a:t>  same as education level</a:t>
            </a:r>
          </a:p>
          <a:p>
            <a:pPr marL="285750" lvl="1" indent="-285750"/>
            <a:r>
              <a:rPr lang="en-US" dirty="0"/>
              <a:t>Split data to Train &amp; Test</a:t>
            </a:r>
          </a:p>
          <a:p>
            <a:pPr marL="285750" lvl="1" indent="-285750"/>
            <a:r>
              <a:rPr lang="en-US" dirty="0"/>
              <a:t>Check for imbalanced target due to classification for target column </a:t>
            </a:r>
            <a:r>
              <a:rPr lang="en-US" dirty="0" err="1"/>
              <a:t>income_above_limit</a:t>
            </a:r>
            <a:endParaRPr lang="en-US" dirty="0"/>
          </a:p>
          <a:p>
            <a:pPr marL="742950" lvl="2" indent="-285750"/>
            <a:r>
              <a:rPr lang="en-US" dirty="0"/>
              <a:t>Below limit           91.45</a:t>
            </a:r>
          </a:p>
          <a:p>
            <a:pPr marL="742950" lvl="2" indent="-285750"/>
            <a:r>
              <a:rPr lang="en-US" dirty="0"/>
              <a:t>Above limit            8.55 </a:t>
            </a:r>
          </a:p>
          <a:p>
            <a:pPr marL="285750" lvl="1" indent="-285750"/>
            <a:r>
              <a:rPr lang="en-US" dirty="0"/>
              <a:t>Handling Numeric column</a:t>
            </a:r>
          </a:p>
          <a:p>
            <a:pPr marL="742950" lvl="2" indent="-285750"/>
            <a:r>
              <a:rPr lang="en-US" dirty="0"/>
              <a:t>No missing value</a:t>
            </a:r>
          </a:p>
          <a:p>
            <a:pPr marL="742950" lvl="2" indent="-285750"/>
            <a:r>
              <a:rPr lang="en-US" dirty="0"/>
              <a:t>Scaling using </a:t>
            </a:r>
            <a:r>
              <a:rPr lang="en-US" dirty="0" err="1"/>
              <a:t>RobustScaler</a:t>
            </a:r>
            <a:endParaRPr lang="en-US" dirty="0"/>
          </a:p>
          <a:p>
            <a:pPr lvl="2" indent="0">
              <a:buNone/>
            </a:pPr>
            <a:endParaRPr lang="en-US" dirty="0"/>
          </a:p>
          <a:p>
            <a:pPr lvl="2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593737-E562-55E4-1212-C0C995EDBE3F}"/>
              </a:ext>
            </a:extLst>
          </p:cNvPr>
          <p:cNvSpPr txBox="1">
            <a:spLocks/>
          </p:cNvSpPr>
          <p:nvPr/>
        </p:nvSpPr>
        <p:spPr>
          <a:xfrm>
            <a:off x="6096000" y="832548"/>
            <a:ext cx="5586919" cy="538851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dirty="0"/>
              <a:t>Handling Categorical column</a:t>
            </a:r>
          </a:p>
          <a:p>
            <a:pPr marL="742950" lvl="2" indent="-285750"/>
            <a:r>
              <a:rPr lang="en-US" dirty="0"/>
              <a:t>Missing value</a:t>
            </a:r>
          </a:p>
          <a:p>
            <a:pPr marL="971550" lvl="3" indent="-285750"/>
            <a:r>
              <a:rPr lang="en-US" dirty="0"/>
              <a:t>Use </a:t>
            </a:r>
            <a:r>
              <a:rPr lang="en-US" dirty="0" err="1"/>
              <a:t>SimpleImputer</a:t>
            </a:r>
            <a:r>
              <a:rPr lang="en-US" dirty="0"/>
              <a:t> to handle missing value as same as handling missing data in data analysis phase</a:t>
            </a:r>
          </a:p>
          <a:p>
            <a:pPr marL="742950" lvl="2" indent="-285750"/>
            <a:r>
              <a:rPr lang="en-US" dirty="0"/>
              <a:t>Encoding</a:t>
            </a:r>
          </a:p>
          <a:p>
            <a:pPr marL="971550" lvl="3" indent="-285750"/>
            <a:r>
              <a:rPr lang="en-US" dirty="0" err="1"/>
              <a:t>OneHotEncoder</a:t>
            </a:r>
            <a:endParaRPr lang="en-US" dirty="0"/>
          </a:p>
          <a:p>
            <a:pPr marL="971550" lvl="3" indent="-285750"/>
            <a:r>
              <a:rPr lang="en-US" dirty="0" err="1"/>
              <a:t>BinaryEncoder</a:t>
            </a:r>
            <a:endParaRPr lang="en-US" dirty="0"/>
          </a:p>
          <a:p>
            <a:pPr marL="285750" lvl="1" indent="-285750"/>
            <a:r>
              <a:rPr lang="en-US" dirty="0"/>
              <a:t>Y train\test Encoding:</a:t>
            </a:r>
          </a:p>
          <a:p>
            <a:pPr marL="742950" lvl="2" indent="-285750"/>
            <a:r>
              <a:rPr lang="en-US" dirty="0" err="1"/>
              <a:t>OrdinalEncoder</a:t>
            </a:r>
            <a:r>
              <a:rPr lang="en-US" dirty="0"/>
              <a:t> to change it from text to 0-1</a:t>
            </a:r>
          </a:p>
          <a:p>
            <a:pPr marL="285750" lvl="1" indent="-285750"/>
            <a:r>
              <a:rPr lang="en-US" dirty="0"/>
              <a:t>Handel imbalanced </a:t>
            </a:r>
          </a:p>
          <a:p>
            <a:pPr marL="742950" lvl="2" indent="-285750"/>
            <a:r>
              <a:rPr lang="en-US" dirty="0"/>
              <a:t>Using SMOTE : 0 50% - 1 50%</a:t>
            </a:r>
          </a:p>
          <a:p>
            <a:pPr marL="742950" lvl="2" indent="-285750"/>
            <a:endParaRPr lang="en-US" dirty="0"/>
          </a:p>
          <a:p>
            <a:pPr marL="742950" lvl="2" indent="-285750"/>
            <a:endParaRPr lang="en-US" dirty="0"/>
          </a:p>
          <a:p>
            <a:pPr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714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0"/>
            <a:ext cx="12191999" cy="68321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FE779-A1B2-03DF-8643-66A24C343153}"/>
              </a:ext>
            </a:extLst>
          </p:cNvPr>
          <p:cNvSpPr txBox="1"/>
          <p:nvPr/>
        </p:nvSpPr>
        <p:spPr>
          <a:xfrm>
            <a:off x="1585610" y="1416118"/>
            <a:ext cx="8822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dataset represent U.S. population data from the 20th century; the median income was approximately $50,000 for approximately 100,000 person.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71D2B7-44DB-5E7F-0AD7-398C3F0EC986}"/>
              </a:ext>
            </a:extLst>
          </p:cNvPr>
          <p:cNvSpPr txBox="1"/>
          <p:nvPr/>
        </p:nvSpPr>
        <p:spPr>
          <a:xfrm>
            <a:off x="463688" y="2349361"/>
            <a:ext cx="57587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Key Data Categories :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Demographics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Age.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Gender: Male and Female.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Race &amp; Ethnicity: Includes White, Black.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 :Levels range from less than 1st grade to doctorate degrees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 institution</a:t>
            </a:r>
          </a:p>
          <a:p>
            <a:pPr lvl="1">
              <a:buClr>
                <a:schemeClr val="accent2">
                  <a:lumMod val="75000"/>
                </a:schemeClr>
              </a:buClr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5737B-E39D-ADE6-6153-A496E7ADF2B5}"/>
              </a:ext>
            </a:extLst>
          </p:cNvPr>
          <p:cNvSpPr txBox="1"/>
          <p:nvPr/>
        </p:nvSpPr>
        <p:spPr>
          <a:xfrm>
            <a:off x="6096000" y="2349361"/>
            <a:ext cx="57587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Employment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Statuses: Full-time, part-time, unemployed, not in labor force.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Industries code: Manufacturing, retail, education, public administration, construction, finance, etc.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Occupations: From professional specialties to clerical, sales, machine operators, and more.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Marital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Household &amp; Family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Citizenship &amp; Migration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Income &amp; Financials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C3F550-33BE-7149-48F7-BEBBFC64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0127" y="696032"/>
            <a:ext cx="5190009" cy="1484134"/>
          </a:xfrm>
          <a:noFill/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Index : 209499 entries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columns (total 43 columns)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type: float64(1), int64(12), object(30)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FE4C04-8F6C-3774-6A18-A012C88E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DATA UNDERSTANDING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AB28B34-0CB1-EBD2-E414-AAE7C56A0F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637071"/>
              </p:ext>
            </p:extLst>
          </p:nvPr>
        </p:nvGraphicFramePr>
        <p:xfrm>
          <a:off x="317766" y="3051706"/>
          <a:ext cx="11731566" cy="1484133"/>
        </p:xfrm>
        <a:graphic>
          <a:graphicData uri="http://schemas.openxmlformats.org/drawingml/2006/table">
            <a:tbl>
              <a:tblPr/>
              <a:tblGrid>
                <a:gridCol w="837969">
                  <a:extLst>
                    <a:ext uri="{9D8B030D-6E8A-4147-A177-3AD203B41FA5}">
                      <a16:colId xmlns:a16="http://schemas.microsoft.com/office/drawing/2014/main" val="414317265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1995364616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07154037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037262499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135857012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54188436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74648694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567872475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101840820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924404514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283232510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416858195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519117646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165017819"/>
                    </a:ext>
                  </a:extLst>
                </a:gridCol>
              </a:tblGrid>
              <a:tr h="608251">
                <a:tc>
                  <a:txBody>
                    <a:bodyPr/>
                    <a:lstStyle/>
                    <a:p>
                      <a:pPr algn="ctr"/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employment_stat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wage_per_hour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working_week_per_year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industry_code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occupation_code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total_employed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vet_benefit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gains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losses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stocks_status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mig_year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importance_of_record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987235"/>
                  </a:ext>
                </a:extLst>
              </a:tr>
              <a:tr h="324401">
                <a:tc>
                  <a:txBody>
                    <a:bodyPr/>
                    <a:lstStyle/>
                    <a:p>
                      <a:pPr fontAlgn="ctr"/>
                      <a:r>
                        <a:rPr lang="en-US" sz="1400">
                          <a:effectLst/>
                        </a:rPr>
                        <a:t>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94.0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37.87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515859"/>
                  </a:ext>
                </a:extLst>
              </a:tr>
              <a:tr h="551481">
                <a:tc>
                  <a:txBody>
                    <a:bodyPr/>
                    <a:lstStyle/>
                    <a:p>
                      <a:pPr fontAlgn="ctr"/>
                      <a:r>
                        <a:rPr lang="en-US" sz="1400">
                          <a:effectLst/>
                        </a:rPr>
                        <a:t>max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52.0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51.0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46.0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6.0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4608.0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95.0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18656.30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274838"/>
                  </a:ext>
                </a:extLst>
              </a:tr>
            </a:tbl>
          </a:graphicData>
        </a:graphic>
      </p:graphicFrame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20645EA-2553-A308-2EF0-4089AA0DE69E}"/>
              </a:ext>
            </a:extLst>
          </p:cNvPr>
          <p:cNvSpPr txBox="1">
            <a:spLocks/>
          </p:cNvSpPr>
          <p:nvPr/>
        </p:nvSpPr>
        <p:spPr>
          <a:xfrm>
            <a:off x="317766" y="2322161"/>
            <a:ext cx="1900140" cy="3286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Numeric columns 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25E28-A3E9-6E98-3A23-7F64AB994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DBDB98D-4644-FA09-89D0-3DA7A8B7D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EB511-93AF-D706-D1B1-BB5635959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DATA UNDERSTANDING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13CF2C80-6F5C-A906-F9CF-C6CA36D1B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127372"/>
              </p:ext>
            </p:extLst>
          </p:nvPr>
        </p:nvGraphicFramePr>
        <p:xfrm>
          <a:off x="214008" y="1770434"/>
          <a:ext cx="11673185" cy="1972790"/>
        </p:xfrm>
        <a:graphic>
          <a:graphicData uri="http://schemas.openxmlformats.org/drawingml/2006/table">
            <a:tbl>
              <a:tblPr/>
              <a:tblGrid>
                <a:gridCol w="792483">
                  <a:extLst>
                    <a:ext uri="{9D8B030D-6E8A-4147-A177-3AD203B41FA5}">
                      <a16:colId xmlns:a16="http://schemas.microsoft.com/office/drawing/2014/main" val="378175809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614809204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1486944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6182813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556223046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6566263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035386026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624192990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410734111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88267295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78836066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11424515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719179458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5854597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455814343"/>
                    </a:ext>
                  </a:extLst>
                </a:gridCol>
              </a:tblGrid>
              <a:tr h="610526">
                <a:tc>
                  <a:txBody>
                    <a:bodyPr/>
                    <a:lstStyle/>
                    <a:p>
                      <a:pPr algn="ctr"/>
                      <a:br>
                        <a:rPr lang="en-US" sz="1000" b="1" dirty="0">
                          <a:effectLst/>
                        </a:rPr>
                      </a:br>
                      <a:r>
                        <a:rPr lang="en-US" sz="1000" b="1" dirty="0">
                          <a:effectLst/>
                        </a:rPr>
                        <a:t>ID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gender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education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class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education_institute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marital_status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race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is_hispanic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employment_commitment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unemployment_reason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is_labor_union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industry_code_main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occupation_code_main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household_stat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household_summary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629802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count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104254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13302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6520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20079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103805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160936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unique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410525"/>
                  </a:ext>
                </a:extLst>
              </a:tr>
              <a:tr h="63689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top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ID_TZ99999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Female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 school graduate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Private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High school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Never married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White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All other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Children or Armed Forces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Other job loser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in universe or children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Adm support including clerical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Householder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665232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 err="1">
                          <a:effectLst/>
                        </a:rPr>
                        <a:t>freq</a:t>
                      </a:r>
                      <a:endParaRPr lang="en-US" sz="11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108784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50627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75617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7247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90723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175709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180404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129789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2242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16968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105694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56195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4391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C2B6E5-EA4A-6628-7213-9764BEB30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77304"/>
              </p:ext>
            </p:extLst>
          </p:nvPr>
        </p:nvGraphicFramePr>
        <p:xfrm>
          <a:off x="1021403" y="4048187"/>
          <a:ext cx="10865792" cy="1822868"/>
        </p:xfrm>
        <a:graphic>
          <a:graphicData uri="http://schemas.openxmlformats.org/drawingml/2006/table">
            <a:tbl>
              <a:tblPr/>
              <a:tblGrid>
                <a:gridCol w="679112">
                  <a:extLst>
                    <a:ext uri="{9D8B030D-6E8A-4147-A177-3AD203B41FA5}">
                      <a16:colId xmlns:a16="http://schemas.microsoft.com/office/drawing/2014/main" val="2437951051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85672602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034448127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03317936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200039640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513007723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6680142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600246055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916524130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7817957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54217467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39492770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515404241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58209212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89439109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784665072"/>
                    </a:ext>
                  </a:extLst>
                </a:gridCol>
              </a:tblGrid>
              <a:tr h="64348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under_18_family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veterans_admin_questionnaire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tax_status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citizenship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effectLst/>
                        </a:rPr>
                        <a:t>country_of_birth_own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country_of_birth_father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country_of_birth_mother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b="1" dirty="0" err="1">
                          <a:effectLst/>
                        </a:rPr>
                        <a:t>migration_code_change_in_msa</a:t>
                      </a:r>
                      <a:endParaRPr lang="fr-FR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migration_prev_sunbelt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migration_code_move_within_reg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b="1" dirty="0" err="1">
                          <a:effectLst/>
                        </a:rPr>
                        <a:t>migration_code_change_in_reg</a:t>
                      </a:r>
                      <a:endParaRPr lang="fr-FR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residence_1_year_ago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old_residence_reg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old_residence_state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income_above_limit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20525" marR="20525" marT="10263" marB="1026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163287"/>
                  </a:ext>
                </a:extLst>
              </a:tr>
              <a:tr h="166205"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57845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121047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103215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003291"/>
                  </a:ext>
                </a:extLst>
              </a:tr>
              <a:tr h="149490"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8214697"/>
                  </a:ext>
                </a:extLst>
              </a:tr>
              <a:tr h="529928">
                <a:tc>
                  <a:txBody>
                    <a:bodyPr/>
                    <a:lstStyle/>
                    <a:p>
                      <a:r>
                        <a:rPr lang="en-US" sz="1200" dirty="0"/>
                        <a:t>Householder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Both parents present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Nonfiler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Native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Same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South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California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Below limit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383598"/>
                  </a:ext>
                </a:extLst>
              </a:tr>
              <a:tr h="166205">
                <a:tc>
                  <a:txBody>
                    <a:bodyPr/>
                    <a:lstStyle/>
                    <a:p>
                      <a:r>
                        <a:rPr lang="en-US" sz="1200" dirty="0"/>
                        <a:t>79470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40875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78671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185669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185666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166968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168233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86864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5056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1849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196501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5403307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A095C4-9EB4-5435-39BF-0B06710AF84F}"/>
              </a:ext>
            </a:extLst>
          </p:cNvPr>
          <p:cNvSpPr txBox="1">
            <a:spLocks/>
          </p:cNvSpPr>
          <p:nvPr/>
        </p:nvSpPr>
        <p:spPr>
          <a:xfrm>
            <a:off x="214007" y="1301164"/>
            <a:ext cx="2334639" cy="3286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Categorical columns </a:t>
            </a:r>
          </a:p>
        </p:txBody>
      </p:sp>
    </p:spTree>
    <p:extLst>
      <p:ext uri="{BB962C8B-B14F-4D97-AF65-F5344CB8AC3E}">
        <p14:creationId xmlns:p14="http://schemas.microsoft.com/office/powerpoint/2010/main" val="424020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08588-DF3D-C810-D69F-8D3B0A2DE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65232B8-7F76-125B-C9EB-9611D144C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5FA715-F3E5-8E2B-A715-6B478624D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428CE-64EA-C367-F16E-444F76ABB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48" y="682760"/>
            <a:ext cx="6570528" cy="2965635"/>
          </a:xfrm>
          <a:prstGeom prst="rect">
            <a:avLst/>
          </a:prstGeom>
        </p:spPr>
      </p:pic>
      <p:pic>
        <p:nvPicPr>
          <p:cNvPr id="10" name="Picture 9" descr="A screen shot of a graph&#10;&#10;AI-generated content may be incorrect.">
            <a:extLst>
              <a:ext uri="{FF2B5EF4-FFF2-40B4-BE49-F238E27FC236}">
                <a16:creationId xmlns:a16="http://schemas.microsoft.com/office/drawing/2014/main" id="{AF5FCC9B-865A-C0B8-04BF-50B66E02DE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9" y="3209605"/>
            <a:ext cx="6340306" cy="2861723"/>
          </a:xfrm>
          <a:prstGeom prst="rect">
            <a:avLst/>
          </a:prstGeom>
        </p:spPr>
      </p:pic>
      <p:pic>
        <p:nvPicPr>
          <p:cNvPr id="12" name="Picture 11" descr="A graph with blue lines&#10;&#10;AI-generated content may be incorrect.">
            <a:extLst>
              <a:ext uri="{FF2B5EF4-FFF2-40B4-BE49-F238E27FC236}">
                <a16:creationId xmlns:a16="http://schemas.microsoft.com/office/drawing/2014/main" id="{701A32FB-F07D-3FCA-08CA-89F0BAD9AD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184" y="887302"/>
            <a:ext cx="5103273" cy="339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9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F8B2A-55F6-9B7C-FBF9-06F0260A9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81CBA2-E6E8-83C1-5518-176832C13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C27B6B-B1DF-647D-BB67-75D56DA13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3" name="Picture 2" descr="A graph with text on it&#10;&#10;AI-generated content may be incorrect.">
            <a:extLst>
              <a:ext uri="{FF2B5EF4-FFF2-40B4-BE49-F238E27FC236}">
                <a16:creationId xmlns:a16="http://schemas.microsoft.com/office/drawing/2014/main" id="{805DF319-D5F3-CE1E-0209-233D966F1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8" y="554037"/>
            <a:ext cx="6932055" cy="3657914"/>
          </a:xfrm>
          <a:prstGeom prst="rect">
            <a:avLst/>
          </a:prstGeom>
        </p:spPr>
      </p:pic>
      <p:pic>
        <p:nvPicPr>
          <p:cNvPr id="7" name="Picture 6" descr="A graph with blue and purple squares">
            <a:extLst>
              <a:ext uri="{FF2B5EF4-FFF2-40B4-BE49-F238E27FC236}">
                <a16:creationId xmlns:a16="http://schemas.microsoft.com/office/drawing/2014/main" id="{DA6B46DF-52AF-99A9-A8CF-9AA070B962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8" y="3813242"/>
            <a:ext cx="7101915" cy="253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6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06804-D643-BCB6-B80A-0CA5B364F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8AFF610-81E7-10CF-43ED-F6016310E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BE825B-1690-A54F-7D04-AEDE2D469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4" name="Picture 3" descr="A graph with a blue rectangle&#10;&#10;AI-generated content may be incorrect.">
            <a:extLst>
              <a:ext uri="{FF2B5EF4-FFF2-40B4-BE49-F238E27FC236}">
                <a16:creationId xmlns:a16="http://schemas.microsoft.com/office/drawing/2014/main" id="{2257AB03-6911-F4AA-ADB0-71DBA8C07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87" y="652829"/>
            <a:ext cx="6449734" cy="2911114"/>
          </a:xfrm>
          <a:prstGeom prst="rect">
            <a:avLst/>
          </a:prstGeom>
        </p:spPr>
      </p:pic>
      <p:pic>
        <p:nvPicPr>
          <p:cNvPr id="8" name="Picture 7" descr="A graph with a blue line&#10;&#10;AI-generated content may be incorrect.">
            <a:extLst>
              <a:ext uri="{FF2B5EF4-FFF2-40B4-BE49-F238E27FC236}">
                <a16:creationId xmlns:a16="http://schemas.microsoft.com/office/drawing/2014/main" id="{ABB4F7A7-F4E0-21B5-3BA1-B596085C81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88" y="3185383"/>
            <a:ext cx="6949692" cy="296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947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FE2BB-C512-911F-B8E0-50CFDFF44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8E2B126-B9C6-2EED-F372-B5B356315C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C7F997-18F6-888F-CB10-D0353ECFD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DATA CLEANING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466B12-5F8B-6F1A-67F8-3E35D82259F8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10680970" cy="486617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Dropping unnecessary columns :</a:t>
            </a:r>
          </a:p>
          <a:p>
            <a:pPr marL="742950" lvl="2" indent="-285750"/>
            <a:r>
              <a:rPr lang="en-US" dirty="0"/>
              <a:t>ID</a:t>
            </a:r>
          </a:p>
          <a:p>
            <a:pPr marL="742950" lvl="2" indent="-285750"/>
            <a:r>
              <a:rPr lang="en-US" dirty="0" err="1"/>
              <a:t>importance_of_record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Remove duplicates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Remove white spaces from categorical columns and show unique values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Fix ever and never in column </a:t>
            </a:r>
            <a:r>
              <a:rPr lang="en-US" dirty="0" err="1"/>
              <a:t>household_stat</a:t>
            </a:r>
            <a:r>
              <a:rPr lang="en-US" dirty="0"/>
              <a:t> : </a:t>
            </a:r>
          </a:p>
          <a:p>
            <a:r>
              <a:rPr lang="en-US" dirty="0"/>
              <a:t>	</a:t>
            </a:r>
            <a:r>
              <a:rPr lang="en-US" dirty="0" err="1"/>
              <a:t>household_stat</a:t>
            </a:r>
            <a:r>
              <a:rPr lang="en-US" dirty="0"/>
              <a:t>=&gt; Child 18+ never </a:t>
            </a:r>
            <a:r>
              <a:rPr lang="en-US" dirty="0" err="1"/>
              <a:t>marr</a:t>
            </a:r>
            <a:r>
              <a:rPr lang="en-US" dirty="0"/>
              <a:t> Not in a subfamily + Child 18+ ever </a:t>
            </a:r>
            <a:r>
              <a:rPr lang="en-US" dirty="0" err="1"/>
              <a:t>marr</a:t>
            </a:r>
            <a:r>
              <a:rPr lang="en-US" dirty="0"/>
              <a:t> Not in a subfamily  	change ever to never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Rename NA with don't know in </a:t>
            </a:r>
            <a:r>
              <a:rPr lang="en-US" dirty="0" err="1"/>
              <a:t>is_Hispanic</a:t>
            </a:r>
            <a:r>
              <a:rPr lang="en-US" dirty="0"/>
              <a:t> thy have same meaning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Change ? to Unknown : for 7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type mismatching not exists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7296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{E49F5A97-D102-449E-82A2-46B7EB288560}TFb73f27a7-0404-48d9-96f8-0ca8d35477ecb8e31239_win32-b557d689d35e</Template>
  <TotalTime>1727</TotalTime>
  <Words>1354</Words>
  <Application>Microsoft Office PowerPoint</Application>
  <PresentationFormat>Widescreen</PresentationFormat>
  <Paragraphs>435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Aptos</vt:lpstr>
      <vt:lpstr>Aptos Narrow</vt:lpstr>
      <vt:lpstr>Arial</vt:lpstr>
      <vt:lpstr>Calibri</vt:lpstr>
      <vt:lpstr>Calibri Light</vt:lpstr>
      <vt:lpstr>Consolas</vt:lpstr>
      <vt:lpstr>Wingdings</vt:lpstr>
      <vt:lpstr>Custom</vt:lpstr>
      <vt:lpstr> U.S Income for 20th century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abdelrahman wasseem</dc:creator>
  <cp:lastModifiedBy>abdelrahman wasseem</cp:lastModifiedBy>
  <cp:revision>7</cp:revision>
  <dcterms:created xsi:type="dcterms:W3CDTF">2025-05-31T11:22:24Z</dcterms:created>
  <dcterms:modified xsi:type="dcterms:W3CDTF">2025-06-01T18:07:15Z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